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96" r:id="rId2"/>
    <p:sldId id="297" r:id="rId3"/>
    <p:sldId id="305" r:id="rId4"/>
    <p:sldId id="304" r:id="rId5"/>
    <p:sldId id="307" r:id="rId6"/>
    <p:sldId id="306" r:id="rId7"/>
    <p:sldId id="308" r:id="rId8"/>
    <p:sldId id="298" r:id="rId9"/>
    <p:sldId id="303" r:id="rId10"/>
    <p:sldId id="299" r:id="rId11"/>
    <p:sldId id="301" r:id="rId12"/>
    <p:sldId id="302" r:id="rId13"/>
    <p:sldId id="309" r:id="rId14"/>
  </p:sldIdLst>
  <p:sldSz cx="13004800" cy="9753600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iwB33QRnuPh0uukZ9UizAngR5Pk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(FUHO - PR) Ngo Ngoc Tram" initials="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93" autoAdjust="0"/>
    <p:restoredTop sz="93780" autoAdjust="0"/>
  </p:normalViewPr>
  <p:slideViewPr>
    <p:cSldViewPr snapToGrid="0">
      <p:cViewPr varScale="1">
        <p:scale>
          <a:sx n="63" d="100"/>
          <a:sy n="63" d="100"/>
        </p:scale>
        <p:origin x="126" y="3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8" Type="http://schemas.openxmlformats.org/officeDocument/2006/relationships/slide" Target="slides/slide7.xml"/><Relationship Id="rId8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78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884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28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23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87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01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69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73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3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20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101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26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3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Google Shape;15;p73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3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73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5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3" name="Google Shape;23;p75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5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7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8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5" name="Google Shape;35;p7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0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" name="Google Shape;43;p80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4" name="Google Shape;44;p80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5" name="Google Shape;45;p8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1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8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7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7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microsoft.com/office/2007/relationships/hdphoto" Target="../media/hdphoto8.wdp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1"/>
          <p:cNvSpPr txBox="1"/>
          <p:nvPr/>
        </p:nvSpPr>
        <p:spPr>
          <a:xfrm>
            <a:off x="586866" y="5291551"/>
            <a:ext cx="1478418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  <a:endParaRPr sz="2400" b="1" i="0" u="none" strike="noStrike" cap="none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41"/>
          <p:cNvCxnSpPr>
            <a:cxnSpLocks/>
          </p:cNvCxnSpPr>
          <p:nvPr/>
        </p:nvCxnSpPr>
        <p:spPr>
          <a:xfrm>
            <a:off x="677185" y="5844608"/>
            <a:ext cx="1332095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36" name="Google Shape;636;p41" descr="sxs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08" y="2011090"/>
            <a:ext cx="12657684" cy="347843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1"/>
          <p:cNvSpPr txBox="1"/>
          <p:nvPr/>
        </p:nvSpPr>
        <p:spPr>
          <a:xfrm>
            <a:off x="514390" y="3648021"/>
            <a:ext cx="298978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dirty="0"/>
              <a:t>Thông tin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thành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 txBox="1"/>
          <p:nvPr/>
        </p:nvSpPr>
        <p:spPr>
          <a:xfrm>
            <a:off x="4730178" y="3586466"/>
            <a:ext cx="298978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</a:t>
            </a:r>
            <a:r>
              <a:rPr lang="en-US" sz="2000" dirty="0" err="1"/>
              <a:t>ững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ý</a:t>
            </a:r>
            <a:r>
              <a:rPr lang="en-US" sz="2000" b="1" dirty="0"/>
              <a:t> an </a:t>
            </a:r>
            <a:r>
              <a:rPr lang="en-US" sz="2000" b="1" dirty="0" err="1"/>
              <a:t>toàn</a:t>
            </a:r>
            <a:r>
              <a:rPr lang="en-US" sz="2000" b="1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1"/>
          <p:cNvSpPr txBox="1"/>
          <p:nvPr/>
        </p:nvSpPr>
        <p:spPr>
          <a:xfrm>
            <a:off x="9081918" y="3593093"/>
            <a:ext cx="298978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tin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41" descr="152b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319" y="5629572"/>
            <a:ext cx="12945637" cy="272425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1"/>
          <p:cNvSpPr txBox="1"/>
          <p:nvPr/>
        </p:nvSpPr>
        <p:spPr>
          <a:xfrm>
            <a:off x="1945979" y="6787497"/>
            <a:ext cx="239419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Nắm</a:t>
            </a:r>
            <a:r>
              <a:rPr lang="en-US" sz="2000" dirty="0">
                <a:solidFill>
                  <a:schemeClr val="lt1"/>
                </a:solidFill>
              </a:rPr>
              <a:t> đ</a:t>
            </a:r>
            <a:r>
              <a:rPr lang="vi-VN" sz="2000" dirty="0">
                <a:solidFill>
                  <a:schemeClr val="lt1"/>
                </a:solidFill>
              </a:rPr>
              <a:t>ư</a:t>
            </a:r>
            <a:r>
              <a:rPr lang="en-US" sz="2000" dirty="0" err="1">
                <a:solidFill>
                  <a:schemeClr val="lt1"/>
                </a:solidFill>
              </a:rPr>
              <a:t>ợc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những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thành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phần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điện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tử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của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bộ</a:t>
            </a:r>
            <a:r>
              <a:rPr lang="en-US" sz="2000" dirty="0">
                <a:solidFill>
                  <a:schemeClr val="lt1"/>
                </a:solidFill>
              </a:rPr>
              <a:t> kit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41" descr="foursquare-check-i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9063" y="6279476"/>
            <a:ext cx="508021" cy="50802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1"/>
          <p:cNvSpPr txBox="1"/>
          <p:nvPr/>
        </p:nvSpPr>
        <p:spPr>
          <a:xfrm>
            <a:off x="5033951" y="6994960"/>
            <a:ext cx="2721267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Biết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000" dirty="0" err="1"/>
              <a:t>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b="1" dirty="0"/>
              <a:t>an </a:t>
            </a:r>
            <a:r>
              <a:rPr lang="en-US" sz="2000" b="1" dirty="0" err="1"/>
              <a:t>toàn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41" descr="receptionis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08899" y="6353078"/>
            <a:ext cx="574068" cy="57406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 txBox="1"/>
          <p:nvPr/>
        </p:nvSpPr>
        <p:spPr>
          <a:xfrm>
            <a:off x="8494490" y="6994960"/>
            <a:ext cx="2394189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kit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b="1" dirty="0" err="1"/>
              <a:t>xây</a:t>
            </a:r>
            <a:r>
              <a:rPr lang="en-US" sz="2000" b="1" dirty="0"/>
              <a:t> </a:t>
            </a:r>
            <a:r>
              <a:rPr lang="en-US" sz="2000" b="1" dirty="0" err="1"/>
              <a:t>dựng</a:t>
            </a:r>
            <a:r>
              <a:rPr lang="en-US" sz="2000" b="1" dirty="0"/>
              <a:t> robot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41" descr="Untitled-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91909" y="33926"/>
            <a:ext cx="698804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rgbClr val="0C0C0C"/>
                </a:solidFill>
              </a:rPr>
              <a:t>Tổng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quan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điều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khiển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và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điện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tử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90" y="1794577"/>
            <a:ext cx="329893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FF6600"/>
                </a:solidFill>
              </a:rPr>
              <a:t>Nôi dung</a:t>
            </a:r>
            <a:endParaRPr sz="2400" b="1" i="0" u="none" strike="noStrike" cap="none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85CD2-506F-4D3B-8DC8-AB5E3E546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15" b="90000" l="6047" r="92442">
                        <a14:foregroundMark x1="16628" y1="16698" x2="22093" y2="15283"/>
                        <a14:foregroundMark x1="52907" y1="22642" x2="71395" y2="25755"/>
                        <a14:foregroundMark x1="32442" y1="25566" x2="32442" y2="25566"/>
                        <a14:foregroundMark x1="39767" y1="38396" x2="64070" y2="43868"/>
                        <a14:foregroundMark x1="64070" y1="43868" x2="64302" y2="43868"/>
                        <a14:foregroundMark x1="46744" y1="55472" x2="66395" y2="59811"/>
                        <a14:foregroundMark x1="26279" y1="56226" x2="30349" y2="57358"/>
                        <a14:foregroundMark x1="25698" y1="40943" x2="30698" y2="44057"/>
                        <a14:foregroundMark x1="27442" y1="22642" x2="31512" y2="24057"/>
                        <a14:foregroundMark x1="50581" y1="76698" x2="50581" y2="83113"/>
                        <a14:foregroundMark x1="63488" y1="75189" x2="72558" y2="72830"/>
                        <a14:foregroundMark x1="72558" y1="72830" x2="80233" y2="68302"/>
                        <a14:foregroundMark x1="80233" y1="68302" x2="85814" y2="62453"/>
                        <a14:foregroundMark x1="85814" y1="62453" x2="92442" y2="47642"/>
                        <a14:foregroundMark x1="92442" y1="47642" x2="91628" y2="32170"/>
                        <a14:foregroundMark x1="61744" y1="6981" x2="51163" y2="6509"/>
                        <a14:foregroundMark x1="27093" y1="9811" x2="21279" y2="13396"/>
                        <a14:foregroundMark x1="7209" y1="31698" x2="6047" y2="35472"/>
                        <a14:backgroundMark x1="6279" y1="7642" x2="8372" y2="7925"/>
                        <a14:backgroundMark x1="42093" y1="14623" x2="62907" y2="15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640" y="2804791"/>
            <a:ext cx="795953" cy="923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CAC2B-80B3-4C0D-B1C1-60B28C856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87" b="90000" l="7273" r="92955">
                        <a14:foregroundMark x1="49318" y1="39348" x2="49318" y2="39348"/>
                        <a14:foregroundMark x1="49886" y1="16304" x2="63295" y2="18804"/>
                        <a14:foregroundMark x1="59659" y1="6087" x2="58977" y2="8370"/>
                        <a14:foregroundMark x1="39432" y1="6087" x2="39432" y2="8696"/>
                        <a14:foregroundMark x1="7386" y1="39348" x2="10227" y2="38804"/>
                        <a14:foregroundMark x1="92955" y1="57283" x2="89091" y2="57826"/>
                        <a14:foregroundMark x1="91250" y1="39130" x2="80000" y2="40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8873" y="2768355"/>
            <a:ext cx="808472" cy="84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2A852-EBFF-4F20-8B3A-20653CB06E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0013" y="2691896"/>
            <a:ext cx="956125" cy="95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013AE-E27E-4A94-8821-FDEA423837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9611" y="6227754"/>
            <a:ext cx="763946" cy="7639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E89556-DF0B-48FF-84B2-08BCC78032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625;p41" descr="PP-05.jpg">
            <a:extLst>
              <a:ext uri="{FF2B5EF4-FFF2-40B4-BE49-F238E27FC236}">
                <a16:creationId xmlns:a16="http://schemas.microsoft.com/office/drawing/2014/main" id="{8B5CDBAC-394C-4D50-9D76-CA5D4EB17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737350" y="675622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666789" y="616083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Mạch công suất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1097492" y="2726096"/>
            <a:ext cx="11907308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điều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khiển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hệ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thống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cảm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biển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khả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năng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truyền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dữ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liệu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qua WIFI, BLE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Nhỏ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gọn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header t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ơng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với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Raspberry PI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T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ơng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ng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ợc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với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Arduino UNO shield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Ngoài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UART,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I2C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mở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rộng</a:t>
            </a:r>
            <a:endParaRPr lang="en-US" sz="2400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6FA7B5A-E4AE-4C0E-A616-C89CB0C75767}"/>
              </a:ext>
            </a:extLst>
          </p:cNvPr>
          <p:cNvSpPr txBox="1">
            <a:spLocks/>
          </p:cNvSpPr>
          <p:nvPr/>
        </p:nvSpPr>
        <p:spPr>
          <a:xfrm>
            <a:off x="1164716" y="7018650"/>
            <a:ext cx="9004157" cy="60977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4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DC 5v , 6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Servo 5-7V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I2C,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SPI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Header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mở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rộng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6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chân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GPIO</a:t>
            </a:r>
          </a:p>
        </p:txBody>
      </p:sp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Mạch điều khiển Makerbot BANHMI</a:t>
            </a: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E4AE28DF-5C8D-4C42-B8C6-B5A7B5835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19585" r="29834" b="13939"/>
          <a:stretch/>
        </p:blipFill>
        <p:spPr bwMode="auto">
          <a:xfrm>
            <a:off x="8312291" y="2855371"/>
            <a:ext cx="4532877" cy="35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029837-C3E6-42C3-A4E9-B5C6CFDA4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D88B7F-7E61-4AD9-BE0B-AF7393432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51" y="2175218"/>
            <a:ext cx="10706612" cy="643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73002-008B-4651-87BB-A95ABE7BB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25;p41" descr="PP-05.jpg">
            <a:extLst>
              <a:ext uri="{FF2B5EF4-FFF2-40B4-BE49-F238E27FC236}">
                <a16:creationId xmlns:a16="http://schemas.microsoft.com/office/drawing/2014/main" id="{C27A24E2-EA9B-4FBA-A0DA-599080EE82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0594"/>
            <a:ext cx="130048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Cấu Hình chi tiết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F4B31F2-2108-4385-8315-C1C2D78459E7}"/>
              </a:ext>
            </a:extLst>
          </p:cNvPr>
          <p:cNvSpPr txBox="1">
            <a:spLocks/>
          </p:cNvSpPr>
          <p:nvPr/>
        </p:nvSpPr>
        <p:spPr>
          <a:xfrm>
            <a:off x="1091896" y="2726096"/>
            <a:ext cx="6345224" cy="55606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None/>
            </a:pP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Khối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điều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khiển</a:t>
            </a:r>
            <a:endParaRPr lang="en-US" sz="2400" b="1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ESP32 @ 2x240Mhz,8 MB flash,8MB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Psram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34 GPIOs, built in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WIFI,Bluetooth</a:t>
            </a:r>
            <a:endParaRPr lang="en-US" sz="240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IMU: 6DOF MPU6050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RTC: DS1307</a:t>
            </a: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Khối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công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suất</a:t>
            </a:r>
            <a:endParaRPr lang="en-US" sz="2400" b="1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PWM: PCA9685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H-bridge: TA6586/RZ7886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6 Ports Servo, 4 Ports DC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97133-991A-41E8-B5A0-793BA877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23" y="2431092"/>
            <a:ext cx="3161767" cy="313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573D9-6154-48F1-A596-88AE30DAB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5" b="95028" l="3709" r="96291">
                        <a14:foregroundMark x1="51511" y1="3729" x2="51099" y2="4006"/>
                        <a14:foregroundMark x1="50962" y1="9392" x2="50962" y2="9392"/>
                        <a14:foregroundMark x1="45192" y1="36740" x2="44231" y2="42680"/>
                        <a14:foregroundMark x1="50962" y1="42818" x2="53159" y2="43370"/>
                        <a14:foregroundMark x1="53159" y1="43370" x2="53159" y2="43370"/>
                        <a14:foregroundMark x1="3709" y1="49033" x2="4258" y2="48066"/>
                        <a14:foregroundMark x1="8379" y1="48895" x2="10577" y2="48757"/>
                        <a14:foregroundMark x1="14423" y1="45718" x2="14973" y2="54006"/>
                        <a14:foregroundMark x1="24451" y1="52210" x2="32143" y2="54144"/>
                        <a14:foregroundMark x1="39286" y1="49171" x2="41346" y2="49309"/>
                        <a14:foregroundMark x1="53984" y1="48481" x2="58379" y2="48066"/>
                        <a14:foregroundMark x1="57967" y1="41851" x2="62225" y2="41851"/>
                        <a14:foregroundMark x1="56044" y1="66298" x2="53434" y2="72238"/>
                        <a14:foregroundMark x1="51236" y1="94613" x2="50000" y2="95028"/>
                        <a14:foregroundMark x1="50137" y1="90608" x2="50137" y2="89088"/>
                        <a14:foregroundMark x1="96291" y1="48619" x2="94231" y2="49171"/>
                        <a14:foregroundMark x1="90659" y1="49171" x2="88599" y2="49171"/>
                        <a14:foregroundMark x1="50687" y1="4282" x2="50824" y2="6630"/>
                        <a14:foregroundMark x1="50824" y1="6630" x2="50824" y2="6077"/>
                        <a14:foregroundMark x1="50824" y1="9392" x2="50687" y2="8287"/>
                        <a14:foregroundMark x1="50137" y1="9116" x2="50549" y2="10083"/>
                        <a14:foregroundMark x1="50962" y1="11050" x2="49863" y2="11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7273" y="5506420"/>
            <a:ext cx="3333866" cy="3315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5C935-534E-4105-A7EE-FBA41D70E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25;p41" descr="PP-05.jpg">
            <a:extLst>
              <a:ext uri="{FF2B5EF4-FFF2-40B4-BE49-F238E27FC236}">
                <a16:creationId xmlns:a16="http://schemas.microsoft.com/office/drawing/2014/main" id="{C27A24E2-EA9B-4FBA-A0DA-599080EE82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0594"/>
            <a:ext cx="130048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830576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</a:t>
            </a:r>
            <a:r>
              <a:rPr lang="vi-VN" sz="2400" b="1" dirty="0">
                <a:solidFill>
                  <a:srgbClr val="FF6600"/>
                </a:solidFill>
              </a:rPr>
              <a:t>ư</a:t>
            </a:r>
            <a:r>
              <a:rPr lang="en-US" sz="2400" b="1" dirty="0">
                <a:solidFill>
                  <a:srgbClr val="FF6600"/>
                </a:solidFill>
              </a:rPr>
              <a:t>u ý </a:t>
            </a:r>
            <a:r>
              <a:rPr lang="en-US" sz="2400" b="1" dirty="0" err="1">
                <a:solidFill>
                  <a:srgbClr val="FF6600"/>
                </a:solidFill>
              </a:rPr>
              <a:t>quan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trọng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khi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sử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dụng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Makerbot</a:t>
            </a:r>
            <a:r>
              <a:rPr lang="en-US" sz="2400" b="1" dirty="0">
                <a:solidFill>
                  <a:srgbClr val="FF6600"/>
                </a:solidFill>
              </a:rPr>
              <a:t> BANHMI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69075-565C-4980-B765-6EEA7E55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363" y1="19531" x2="56348" y2="21484"/>
                        <a14:foregroundMark x1="54004" y1="16016" x2="59082" y2="2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2550" y="2781850"/>
            <a:ext cx="4268791" cy="4268791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3D7CF17-585F-44B0-9D59-276ECBBCB14C}"/>
              </a:ext>
            </a:extLst>
          </p:cNvPr>
          <p:cNvSpPr txBox="1">
            <a:spLocks/>
          </p:cNvSpPr>
          <p:nvPr/>
        </p:nvSpPr>
        <p:spPr>
          <a:xfrm>
            <a:off x="596314" y="2781850"/>
            <a:ext cx="8983116" cy="54396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Tx/>
              <a:defRPr/>
            </a:pPr>
            <a:r>
              <a:rPr lang="vi-VN" sz="2400" b="1" dirty="0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sử dụng dây cáp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micoUSB có chất lượng tốt</a:t>
            </a:r>
          </a:p>
          <a:p>
            <a:pPr lvl="1">
              <a:lnSpc>
                <a:spcPct val="120000"/>
              </a:lnSpc>
              <a:buClrTx/>
              <a:defRPr/>
            </a:pP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Không nên 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cắm mạch makerbot qua bộ chia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USB (USB HUB)</a:t>
            </a:r>
          </a:p>
          <a:p>
            <a:pPr lvl="1">
              <a:lnSpc>
                <a:spcPct val="120000"/>
              </a:lnSpc>
              <a:buClrTx/>
              <a:defRPr/>
            </a:pP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Nếu có thể,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cắm mạch MakerBot vào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cổng USB 3.0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để đảm bảo nguồn cung cấp năng lượng cho mạch MakerBot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ng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ợc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chiều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suất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trực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tiếp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IO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của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, hay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bất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cứ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connector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nào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phục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vụ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việc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cấp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các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bị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a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rõ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t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ơng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Tuyệt</a:t>
            </a:r>
            <a:r>
              <a:rPr lang="en-US" sz="2400" b="1" i="1" dirty="0">
                <a:solidFill>
                  <a:srgbClr val="FF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đối</a:t>
            </a:r>
            <a:r>
              <a:rPr lang="en-US" sz="2400" b="1" i="1" dirty="0">
                <a:solidFill>
                  <a:srgbClr val="FF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pin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connector 4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hoặc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6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trên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công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suất</a:t>
            </a:r>
            <a:endParaRPr lang="en-US" sz="2400" b="1" i="1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C50CE-DF32-448C-88C0-9E87C88F5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53065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Nguồn cấp năng l</a:t>
            </a:r>
            <a:r>
              <a:rPr lang="vi-VN" sz="2800" b="1" dirty="0">
                <a:solidFill>
                  <a:srgbClr val="0C0C0C"/>
                </a:solidFill>
              </a:rPr>
              <a:t>ư</a:t>
            </a:r>
            <a:r>
              <a:rPr lang="en-US" sz="2800" b="1" dirty="0" err="1">
                <a:solidFill>
                  <a:srgbClr val="0C0C0C"/>
                </a:solidFill>
              </a:rPr>
              <a:t>ợng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Pin Lipo 3s 11.1V 2600 mAh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997819" y="2519393"/>
            <a:ext cx="5498957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áp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 11.1V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Dung l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ợng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 2.6 Ah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Dòng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: 91 A (35c)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Trọng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ợng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 210 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Kích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ớc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 120x34x25mm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CB7AB-4D87-417F-83A3-DEF88123CD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5000" y1="75600" x2="73600" y2="71600"/>
                      </a14:backgroundRemoval>
                    </a14:imgEffect>
                  </a14:imgLayer>
                </a14:imgProps>
              </a:ext>
            </a:extLst>
          </a:blip>
          <a:srcRect t="7877" r="8836" b="3310"/>
          <a:stretch/>
        </p:blipFill>
        <p:spPr>
          <a:xfrm>
            <a:off x="6222648" y="1220036"/>
            <a:ext cx="5236084" cy="510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68D16-EB5C-426D-90CD-65ED900EC8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750" b="76000" l="9750" r="91375">
                        <a14:foregroundMark x1="70125" y1="21250" x2="68375" y2="20750"/>
                        <a14:foregroundMark x1="86625" y1="32250" x2="85875" y2="35000"/>
                        <a14:foregroundMark x1="90625" y1="40000" x2="90875" y2="37750"/>
                        <a14:foregroundMark x1="91125" y1="49750" x2="88875" y2="53000"/>
                        <a14:foregroundMark x1="91375" y1="50750" x2="90125" y2="51750"/>
                        <a14:foregroundMark x1="62125" y1="62750" x2="73875" y2="53625"/>
                        <a14:foregroundMark x1="73875" y1="53625" x2="76875" y2="52500"/>
                        <a14:foregroundMark x1="55125" y1="63250" x2="63750" y2="61750"/>
                        <a14:foregroundMark x1="63750" y1="61750" x2="57625" y2="64250"/>
                        <a14:foregroundMark x1="57625" y1="64250" x2="72125" y2="56500"/>
                        <a14:foregroundMark x1="72125" y1="56500" x2="64500" y2="62750"/>
                        <a14:foregroundMark x1="64500" y1="62750" x2="70125" y2="56000"/>
                        <a14:foregroundMark x1="67875" y1="63250" x2="53875" y2="70250"/>
                        <a14:foregroundMark x1="53625" y1="74500" x2="47125" y2="76000"/>
                        <a14:foregroundMark x1="46625" y1="76000" x2="44375" y2="70125"/>
                        <a14:foregroundMark x1="44375" y1="70125" x2="46375" y2="75000"/>
                        <a14:foregroundMark x1="54625" y1="33000" x2="44875" y2="47250"/>
                        <a14:foregroundMark x1="78125" y1="38250" x2="68625" y2="45750"/>
                      </a14:backgroundRemoval>
                    </a14:imgEffect>
                  </a14:imgLayer>
                </a14:imgProps>
              </a:ext>
            </a:extLst>
          </a:blip>
          <a:srcRect l="280" t="16292" r="4334" b="17570"/>
          <a:stretch/>
        </p:blipFill>
        <p:spPr>
          <a:xfrm>
            <a:off x="514528" y="6291094"/>
            <a:ext cx="3796613" cy="2632477"/>
          </a:xfrm>
          <a:prstGeom prst="rect">
            <a:avLst/>
          </a:prstGeom>
        </p:spPr>
      </p:pic>
      <p:cxnSp>
        <p:nvCxnSpPr>
          <p:cNvPr id="34" name="Google Shape;635;p41">
            <a:extLst>
              <a:ext uri="{FF2B5EF4-FFF2-40B4-BE49-F238E27FC236}">
                <a16:creationId xmlns:a16="http://schemas.microsoft.com/office/drawing/2014/main" id="{F85F8A70-03AA-4217-8110-31F343E446E0}"/>
              </a:ext>
            </a:extLst>
          </p:cNvPr>
          <p:cNvCxnSpPr>
            <a:cxnSpLocks/>
          </p:cNvCxnSpPr>
          <p:nvPr/>
        </p:nvCxnSpPr>
        <p:spPr>
          <a:xfrm>
            <a:off x="584950" y="6067989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5" name="Google Shape;634;p41">
            <a:extLst>
              <a:ext uri="{FF2B5EF4-FFF2-40B4-BE49-F238E27FC236}">
                <a16:creationId xmlns:a16="http://schemas.microsoft.com/office/drawing/2014/main" id="{31FE4898-C2E2-49BD-A4C1-0F6728D2A52A}"/>
              </a:ext>
            </a:extLst>
          </p:cNvPr>
          <p:cNvSpPr txBox="1"/>
          <p:nvPr/>
        </p:nvSpPr>
        <p:spPr>
          <a:xfrm>
            <a:off x="487994" y="549208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Thiết bị đi kèm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0AA4A-FAC0-4138-8F34-0258BA08033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750" b="85917" l="10000" r="90750">
                        <a14:foregroundMark x1="33500" y1="25000" x2="36250" y2="29833"/>
                        <a14:foregroundMark x1="36250" y1="29833" x2="36250" y2="30833"/>
                        <a14:foregroundMark x1="40333" y1="49000" x2="40917" y2="49250"/>
                        <a14:foregroundMark x1="90333" y1="44917" x2="90750" y2="47667"/>
                        <a14:foregroundMark x1="62417" y1="82250" x2="73750" y2="80083"/>
                        <a14:foregroundMark x1="67333" y1="85167" x2="69083" y2="85917"/>
                        <a14:backgroundMark x1="39750" y1="49583" x2="39750" y2="49583"/>
                      </a14:backgroundRemoval>
                    </a14:imgEffect>
                  </a14:imgLayer>
                </a14:imgProps>
              </a:ext>
            </a:extLst>
          </a:blip>
          <a:srcRect t="15498" b="10331"/>
          <a:stretch/>
        </p:blipFill>
        <p:spPr>
          <a:xfrm>
            <a:off x="6496066" y="5606170"/>
            <a:ext cx="4323809" cy="3207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043064-9C52-470B-8589-37824E0B7EA4}"/>
              </a:ext>
            </a:extLst>
          </p:cNvPr>
          <p:cNvSpPr txBox="1"/>
          <p:nvPr/>
        </p:nvSpPr>
        <p:spPr>
          <a:xfrm>
            <a:off x="1371600" y="904666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Đo</a:t>
            </a:r>
            <a:r>
              <a:rPr lang="en-US" sz="1800" b="1" i="1" dirty="0"/>
              <a:t> </a:t>
            </a:r>
            <a:r>
              <a:rPr lang="en-US" sz="1800" b="1" i="1" dirty="0" err="1"/>
              <a:t>điện</a:t>
            </a:r>
            <a:r>
              <a:rPr lang="en-US" sz="1800" b="1" i="1" dirty="0"/>
              <a:t> </a:t>
            </a:r>
            <a:r>
              <a:rPr lang="en-US" sz="1800" b="1" i="1" dirty="0" err="1"/>
              <a:t>áp</a:t>
            </a:r>
            <a:r>
              <a:rPr lang="en-US" sz="1800" b="1" i="1" dirty="0"/>
              <a:t> pin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4AF5F-2B87-4AAF-9C63-E035055DAE9E}"/>
              </a:ext>
            </a:extLst>
          </p:cNvPr>
          <p:cNvSpPr txBox="1"/>
          <p:nvPr/>
        </p:nvSpPr>
        <p:spPr>
          <a:xfrm>
            <a:off x="8192813" y="90466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Sạc</a:t>
            </a:r>
            <a:r>
              <a:rPr lang="en-US" sz="1800" b="1" i="1" dirty="0"/>
              <a:t> pin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3592AB-4044-4C7C-A5CB-2D4B45BCE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53065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Nguồn cấp năng l</a:t>
            </a:r>
            <a:r>
              <a:rPr lang="vi-VN" sz="2800" b="1" dirty="0">
                <a:solidFill>
                  <a:srgbClr val="0C0C0C"/>
                </a:solidFill>
              </a:rPr>
              <a:t>ư</a:t>
            </a:r>
            <a:r>
              <a:rPr lang="en-US" sz="2800" b="1" dirty="0" err="1">
                <a:solidFill>
                  <a:srgbClr val="0C0C0C"/>
                </a:solidFill>
              </a:rPr>
              <a:t>ợng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</a:t>
            </a:r>
            <a:r>
              <a:rPr lang="vi-VN" sz="2400" b="1" dirty="0">
                <a:solidFill>
                  <a:srgbClr val="FF6600"/>
                </a:solidFill>
              </a:rPr>
              <a:t>ư</a:t>
            </a:r>
            <a:r>
              <a:rPr lang="en-US" sz="2400" b="1" dirty="0">
                <a:solidFill>
                  <a:srgbClr val="FF6600"/>
                </a:solidFill>
              </a:rPr>
              <a:t>u ý </a:t>
            </a:r>
            <a:r>
              <a:rPr lang="en-US" sz="2400" b="1" dirty="0" err="1">
                <a:solidFill>
                  <a:srgbClr val="FF6600"/>
                </a:solidFill>
              </a:rPr>
              <a:t>quan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trọng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pt-BR" sz="2400" b="1" dirty="0">
                <a:solidFill>
                  <a:srgbClr val="FF6600"/>
                </a:solidFill>
              </a:rPr>
              <a:t>khi s</a:t>
            </a:r>
            <a:r>
              <a:rPr lang="en-US" sz="2400" b="1" dirty="0">
                <a:solidFill>
                  <a:srgbClr val="FF6600"/>
                </a:solidFill>
              </a:rPr>
              <a:t>ử </a:t>
            </a:r>
            <a:r>
              <a:rPr lang="en-US" sz="2400" b="1" dirty="0" err="1">
                <a:solidFill>
                  <a:srgbClr val="FF6600"/>
                </a:solidFill>
              </a:rPr>
              <a:t>dụng</a:t>
            </a:r>
            <a:r>
              <a:rPr lang="en-US" sz="2400" b="1" dirty="0">
                <a:solidFill>
                  <a:srgbClr val="FF6600"/>
                </a:solidFill>
              </a:rPr>
              <a:t> pin </a:t>
            </a:r>
            <a:r>
              <a:rPr lang="en-US" sz="2400" b="1" dirty="0" err="1">
                <a:solidFill>
                  <a:srgbClr val="FF6600"/>
                </a:solidFill>
              </a:rPr>
              <a:t>lipo</a:t>
            </a:r>
            <a:r>
              <a:rPr lang="en-US" sz="2400" b="1" dirty="0">
                <a:solidFill>
                  <a:srgbClr val="FF6600"/>
                </a:solidFill>
              </a:rPr>
              <a:t> 3s 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753693" y="2455486"/>
            <a:ext cx="7146653" cy="54396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ý pin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rút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đầy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Không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nên</a:t>
            </a:r>
            <a:r>
              <a:rPr lang="en-US" sz="2400" b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dùng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pin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áp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d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ới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11V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ông</a:t>
            </a:r>
            <a:r>
              <a:rPr lang="en-US" sz="2400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xả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pin ở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dòng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quá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cao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(&gt;91 A)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C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ắm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đúng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cực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âm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</a:t>
            </a:r>
            <a:r>
              <a:rPr kumimoji="0" lang="vi-VN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ơng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của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ử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dụng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với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các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bị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lvl="1">
              <a:lnSpc>
                <a:spcPct val="120000"/>
              </a:lnSpc>
              <a:buClrTx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Sử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dụng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l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u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trữ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pin ở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nơi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có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nhiệt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độ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thấp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,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tránh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nhiệt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độ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cao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(&gt;60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độ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C).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chạm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2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cực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của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pin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gây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chập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cháy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.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2400" b="1" dirty="0">
                <a:solidFill>
                  <a:srgbClr val="FF0000"/>
                </a:solidFill>
                <a:latin typeface="Segoe UI"/>
              </a:rPr>
              <a:t>KHÔNG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dùng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vật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sắc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nhọn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,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chọc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,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đâm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thủng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lvl="1">
              <a:lnSpc>
                <a:spcPct val="120000"/>
              </a:lnSpc>
              <a:buClrTx/>
            </a:pPr>
            <a:r>
              <a:rPr lang="en-US" sz="2400" b="1" dirty="0">
                <a:solidFill>
                  <a:srgbClr val="FF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Jack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sạc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4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của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Pin 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(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khoanh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tròn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nh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hình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bên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)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BANHMI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4974E-56DA-4920-AFC1-71EB2D2984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" t="-2112" r="1596" b="7460"/>
          <a:stretch/>
        </p:blipFill>
        <p:spPr>
          <a:xfrm>
            <a:off x="8064309" y="6412548"/>
            <a:ext cx="4519577" cy="2317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40BAF2-8950-42A6-A68B-ABB42B4290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5000" y1="75600" x2="73600" y2="71600"/>
                      </a14:backgroundRemoval>
                    </a14:imgEffect>
                  </a14:imgLayer>
                </a14:imgProps>
              </a:ext>
            </a:extLst>
          </a:blip>
          <a:srcRect t="7877" r="8836" b="3310"/>
          <a:stretch/>
        </p:blipFill>
        <p:spPr>
          <a:xfrm>
            <a:off x="7550831" y="1407724"/>
            <a:ext cx="5236084" cy="5101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70A99B-AF88-46F0-B91A-BE436A92F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1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7469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38352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787543" y="805504"/>
            <a:ext cx="335770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Động c</a:t>
            </a:r>
            <a:r>
              <a:rPr lang="pt-BR" sz="2800" b="1" dirty="0">
                <a:solidFill>
                  <a:srgbClr val="0C0C0C"/>
                </a:solidFill>
              </a:rPr>
              <a:t>ơ 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706751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Động c</a:t>
            </a:r>
            <a:r>
              <a:rPr lang="vi-VN" sz="2400" b="1" dirty="0">
                <a:solidFill>
                  <a:srgbClr val="FF6600"/>
                </a:solidFill>
              </a:rPr>
              <a:t>ơ</a:t>
            </a:r>
            <a:r>
              <a:rPr lang="en-US" sz="2400" b="1" dirty="0">
                <a:solidFill>
                  <a:srgbClr val="FF6600"/>
                </a:solidFill>
              </a:rPr>
              <a:t> DC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052B4-82C9-47D5-9350-F6C70982AE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0750" l="10000" r="90000">
                        <a14:foregroundMark x1="51500" y1="6250" x2="47750" y2="6750"/>
                        <a14:foregroundMark x1="50375" y1="7250" x2="54375" y2="7750"/>
                        <a14:foregroundMark x1="47875" y1="90750" x2="53500" y2="90375"/>
                      </a14:backgroundRemoval>
                    </a14:imgEffect>
                  </a14:imgLayer>
                </a14:imgProps>
              </a:ext>
            </a:extLst>
          </a:blip>
          <a:srcRect l="21319" r="16010"/>
          <a:stretch/>
        </p:blipFill>
        <p:spPr>
          <a:xfrm>
            <a:off x="1129371" y="2669642"/>
            <a:ext cx="2674003" cy="4266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AD14E-C83E-444C-8279-E6764B294C48}"/>
              </a:ext>
            </a:extLst>
          </p:cNvPr>
          <p:cNvSpPr txBox="1"/>
          <p:nvPr/>
        </p:nvSpPr>
        <p:spPr>
          <a:xfrm>
            <a:off x="1206559" y="7031375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Động</a:t>
            </a:r>
            <a:r>
              <a:rPr lang="en-US" sz="1800" b="1" i="1" dirty="0"/>
              <a:t> </a:t>
            </a:r>
            <a:r>
              <a:rPr lang="en-US" sz="1800" b="1" i="1" dirty="0" err="1"/>
              <a:t>cơ</a:t>
            </a:r>
            <a:r>
              <a:rPr lang="en-US" sz="1800" b="1" i="1" dirty="0"/>
              <a:t> 12V 300RPM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816C5-0A4B-4DAC-A4D5-B273C7775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8917" y="2577975"/>
            <a:ext cx="4798786" cy="4798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B94EC0-AB24-44C8-9B18-E8C97C5D4B9B}"/>
              </a:ext>
            </a:extLst>
          </p:cNvPr>
          <p:cNvSpPr txBox="1"/>
          <p:nvPr/>
        </p:nvSpPr>
        <p:spPr>
          <a:xfrm>
            <a:off x="4699723" y="7007429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Động</a:t>
            </a:r>
            <a:r>
              <a:rPr lang="en-US" sz="1800" b="1" i="1" dirty="0"/>
              <a:t> </a:t>
            </a:r>
            <a:r>
              <a:rPr lang="en-US" sz="1800" b="1" i="1" dirty="0" err="1"/>
              <a:t>cơ</a:t>
            </a:r>
            <a:r>
              <a:rPr lang="en-US" sz="1800" b="1" i="1" dirty="0"/>
              <a:t> 12V 30RPM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A3B95-D93F-47BA-B5F4-E99AC589D5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800" r="90700">
                        <a14:foregroundMark x1="6800" y1="78300" x2="12600" y2="74700"/>
                        <a14:foregroundMark x1="88900" y1="29800" x2="90700" y2="36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558" y="2718205"/>
            <a:ext cx="4407194" cy="4407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B499D-7633-4495-8F64-AF2FCE3C0F14}"/>
              </a:ext>
            </a:extLst>
          </p:cNvPr>
          <p:cNvSpPr txBox="1"/>
          <p:nvPr/>
        </p:nvSpPr>
        <p:spPr>
          <a:xfrm>
            <a:off x="8647336" y="6970482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Động</a:t>
            </a:r>
            <a:r>
              <a:rPr lang="en-US" sz="1800" b="1" i="1" dirty="0"/>
              <a:t> </a:t>
            </a:r>
            <a:r>
              <a:rPr lang="en-US" sz="1800" b="1" i="1" dirty="0" err="1"/>
              <a:t>cơ</a:t>
            </a:r>
            <a:r>
              <a:rPr lang="en-US" sz="1800" b="1" i="1" dirty="0"/>
              <a:t> 12V 180RPM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11A7A-1B46-4928-AE11-04C181DCE17F}"/>
              </a:ext>
            </a:extLst>
          </p:cNvPr>
          <p:cNvSpPr txBox="1"/>
          <p:nvPr/>
        </p:nvSpPr>
        <p:spPr>
          <a:xfrm>
            <a:off x="1129371" y="7889410"/>
            <a:ext cx="5246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Loại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r>
              <a:rPr lang="en-US" sz="2000" b="1" dirty="0"/>
              <a:t> c</a:t>
            </a:r>
            <a:r>
              <a:rPr lang="vi-VN" sz="2000" b="1" dirty="0"/>
              <a:t>ơ</a:t>
            </a:r>
            <a:r>
              <a:rPr lang="en-US" sz="2000" dirty="0"/>
              <a:t>: </a:t>
            </a:r>
            <a:r>
              <a:rPr lang="en-US" sz="2000" dirty="0" err="1"/>
              <a:t>động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tốc</a:t>
            </a:r>
            <a:r>
              <a:rPr lang="en-US" sz="2000" dirty="0"/>
              <a:t> 555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FECDAF-94D7-4CEC-B96E-7BF6668A59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7469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38352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787543" y="805504"/>
            <a:ext cx="335770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Động c</a:t>
            </a:r>
            <a:r>
              <a:rPr lang="pt-BR" sz="2800" b="1" dirty="0">
                <a:solidFill>
                  <a:srgbClr val="0C0C0C"/>
                </a:solidFill>
              </a:rPr>
              <a:t>ơ 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706751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Động c</a:t>
            </a:r>
            <a:r>
              <a:rPr lang="vi-VN" sz="2400" b="1" dirty="0">
                <a:solidFill>
                  <a:srgbClr val="FF6600"/>
                </a:solidFill>
              </a:rPr>
              <a:t>ơ</a:t>
            </a:r>
            <a:r>
              <a:rPr lang="en-US" sz="2400" b="1" dirty="0">
                <a:solidFill>
                  <a:srgbClr val="FF6600"/>
                </a:solidFill>
              </a:rPr>
              <a:t> Servo MG996R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DDCC4-91EF-49F6-82B1-85796ACFB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4100">
                        <a14:foregroundMark x1="47731" y1="70800" x2="48950" y2="68300"/>
                        <a14:foregroundMark x1="47000" y1="72300" x2="47731" y2="70800"/>
                        <a14:foregroundMark x1="22900" y1="72900" x2="27250" y2="76200"/>
                        <a14:foregroundMark x1="27250" y1="76200" x2="27550" y2="76650"/>
                        <a14:foregroundMark x1="71000" y1="61000" x2="66650" y2="55350"/>
                        <a14:foregroundMark x1="84950" y1="47000" x2="83281" y2="39474"/>
                        <a14:foregroundMark x1="70850" y1="37650" x2="71900" y2="38100"/>
                        <a14:foregroundMark x1="60850" y1="34950" x2="62050" y2="34800"/>
                        <a14:foregroundMark x1="57600" y1="28400" x2="60550" y2="27850"/>
                        <a14:foregroundMark x1="68000" y1="27100" x2="68000" y2="25450"/>
                        <a14:foregroundMark x1="65650" y1="19650" x2="66350" y2="17250"/>
                        <a14:foregroundMark x1="72000" y1="17550" x2="73800" y2="19050"/>
                        <a14:foregroundMark x1="65750" y1="22300" x2="67400" y2="19800"/>
                        <a14:foregroundMark x1="71000" y1="18600" x2="71750" y2="16650"/>
                        <a14:foregroundMark x1="75450" y1="25000" x2="75600" y2="22300"/>
                        <a14:foregroundMark x1="77400" y1="28850" x2="77550" y2="27400"/>
                        <a14:foregroundMark x1="72100" y1="15150" x2="72150" y2="15150"/>
                        <a14:foregroundMark x1="72250" y1="14700" x2="72300" y2="15650"/>
                        <a14:foregroundMark x1="76000" y1="21150" x2="76000" y2="22350"/>
                        <a14:foregroundMark x1="76300" y1="20700" x2="75600" y2="22250"/>
                        <a14:foregroundMark x1="80600" y1="19550" x2="81450" y2="19000"/>
                        <a14:foregroundMark x1="84900" y1="26650" x2="86450" y2="25000"/>
                        <a14:foregroundMark x1="89100" y1="32750" x2="89199" y2="30216"/>
                        <a14:foregroundMark x1="94100" y1="47950" x2="89650" y2="47800"/>
                        <a14:foregroundMark x1="67600" y1="24350" x2="67950" y2="26700"/>
                        <a14:foregroundMark x1="67950" y1="23850" x2="67950" y2="23850"/>
                        <a14:foregroundMark x1="68100" y1="23700" x2="68100" y2="23700"/>
                        <a14:foregroundMark x1="68300" y1="23500" x2="68300" y2="23350"/>
                        <a14:foregroundMark x1="68300" y1="23350" x2="68300" y2="23350"/>
                        <a14:foregroundMark x1="68350" y1="23400" x2="68550" y2="23850"/>
                        <a14:foregroundMark x1="70200" y1="31500" x2="70000" y2="32000"/>
                        <a14:backgroundMark x1="30500" y1="80450" x2="30500" y2="80450"/>
                        <a14:backgroundMark x1="48650" y1="70800" x2="48650" y2="70800"/>
                        <a14:backgroundMark x1="66600" y1="58900" x2="66600" y2="58900"/>
                        <a14:backgroundMark x1="82100" y1="36100" x2="82100" y2="36100"/>
                        <a14:backgroundMark x1="81750" y1="35300" x2="81150" y2="33900"/>
                        <a14:backgroundMark x1="81150" y1="34000" x2="81550" y2="34700"/>
                        <a14:backgroundMark x1="82300" y1="36400" x2="82700" y2="37500"/>
                        <a14:backgroundMark x1="82250" y1="35800" x2="83550" y2="38450"/>
                        <a14:backgroundMark x1="83550" y1="38450" x2="83550" y2="38450"/>
                        <a14:backgroundMark x1="83100" y1="38600" x2="83650" y2="39200"/>
                        <a14:backgroundMark x1="89050" y1="29450" x2="90050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6759" y="2023836"/>
            <a:ext cx="6311455" cy="63114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5502AF-F2B7-4F49-B170-47309F565446}"/>
              </a:ext>
            </a:extLst>
          </p:cNvPr>
          <p:cNvSpPr/>
          <p:nvPr/>
        </p:nvSpPr>
        <p:spPr>
          <a:xfrm>
            <a:off x="960299" y="2549460"/>
            <a:ext cx="6502400" cy="31467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áp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4.8 V a 7.2 V</a:t>
            </a:r>
            <a:b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Dòng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500 mA – 900 mA </a:t>
            </a:r>
            <a:b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Dòng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kẹt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 2.5 A (6V)</a:t>
            </a:r>
            <a:b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sụng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vòng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bi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bánh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rang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kim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loại</a:t>
            </a:r>
            <a:b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Nhiệt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0 ºC – 55 ºC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B4F417-025B-4C54-9EB0-D064C2ED4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Tay điều khiển PS2 </a:t>
            </a:r>
            <a:r>
              <a:rPr lang="en-US" sz="2400" b="1" dirty="0" err="1">
                <a:solidFill>
                  <a:srgbClr val="FF6600"/>
                </a:solidFill>
              </a:rPr>
              <a:t>không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dây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787543" y="2698483"/>
            <a:ext cx="5947085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Chuẩn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giao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tiếp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SPI</a:t>
            </a:r>
          </a:p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Tần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số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 2.4GHz</a:t>
            </a:r>
          </a:p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áp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logic: 3.3V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Khoảng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tối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đa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10m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Pin 2xAAA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Bao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gồm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2 joystick analog, 14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Nút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chức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năng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điều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khiển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33752-1DA0-4CE9-8DAF-F0D89F05F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93" b="98272" l="5493" r="95404">
                        <a14:foregroundMark x1="15807" y1="21235" x2="13117" y2="38642"/>
                        <a14:foregroundMark x1="13117" y1="38642" x2="14910" y2="45062"/>
                        <a14:foregroundMark x1="14910" y1="45062" x2="19843" y2="39259"/>
                        <a14:foregroundMark x1="19843" y1="39259" x2="25224" y2="23457"/>
                        <a14:foregroundMark x1="25224" y1="23457" x2="26009" y2="15185"/>
                        <a14:foregroundMark x1="26009" y1="15185" x2="19395" y2="13580"/>
                        <a14:foregroundMark x1="19395" y1="13580" x2="14350" y2="19506"/>
                        <a14:foregroundMark x1="14350" y1="19506" x2="11883" y2="27778"/>
                        <a14:foregroundMark x1="11883" y1="27778" x2="12332" y2="36790"/>
                        <a14:foregroundMark x1="12332" y1="36790" x2="17937" y2="43210"/>
                        <a14:foregroundMark x1="17937" y1="43210" x2="25448" y2="43827"/>
                        <a14:foregroundMark x1="47369" y1="39910" x2="51009" y2="39259"/>
                        <a14:foregroundMark x1="45068" y1="40321" x2="47311" y2="39920"/>
                        <a14:foregroundMark x1="25448" y1="43827" x2="44383" y2="40443"/>
                        <a14:foregroundMark x1="51009" y1="39259" x2="56614" y2="37037"/>
                        <a14:foregroundMark x1="56614" y1="37037" x2="63789" y2="36790"/>
                        <a14:foregroundMark x1="63789" y1="36790" x2="71637" y2="37778"/>
                        <a14:foregroundMark x1="71637" y1="37778" x2="89126" y2="46790"/>
                        <a14:foregroundMark x1="89126" y1="46790" x2="92601" y2="41728"/>
                        <a14:foregroundMark x1="92601" y1="41728" x2="85538" y2="11852"/>
                        <a14:foregroundMark x1="85538" y1="11852" x2="79821" y2="8642"/>
                        <a14:foregroundMark x1="79821" y1="8642" x2="74103" y2="7901"/>
                        <a14:foregroundMark x1="74103" y1="7901" x2="63341" y2="9753"/>
                        <a14:foregroundMark x1="63341" y1="9753" x2="56390" y2="13210"/>
                        <a14:foregroundMark x1="56390" y1="13210" x2="55830" y2="13827"/>
                        <a14:foregroundMark x1="76009" y1="5185" x2="68498" y2="5062"/>
                        <a14:foregroundMark x1="68498" y1="5062" x2="71973" y2="10741"/>
                        <a14:foregroundMark x1="71973" y1="10741" x2="75448" y2="5802"/>
                        <a14:foregroundMark x1="75448" y1="5802" x2="70291" y2="2593"/>
                        <a14:foregroundMark x1="70291" y1="2593" x2="66256" y2="2593"/>
                        <a14:foregroundMark x1="7356" y1="37356" x2="6166" y2="42716"/>
                        <a14:foregroundMark x1="11099" y1="20494" x2="8392" y2="32688"/>
                        <a14:foregroundMark x1="6166" y1="42716" x2="4933" y2="56420"/>
                        <a14:foregroundMark x1="4933" y1="56420" x2="9193" y2="61481"/>
                        <a14:foregroundMark x1="9193" y1="61481" x2="12220" y2="54938"/>
                        <a14:foregroundMark x1="12220" y1="54938" x2="13117" y2="46296"/>
                        <a14:foregroundMark x1="68161" y1="66420" x2="61883" y2="74691"/>
                        <a14:foregroundMark x1="61883" y1="74691" x2="60202" y2="83457"/>
                        <a14:foregroundMark x1="60202" y1="83457" x2="63004" y2="90123"/>
                        <a14:foregroundMark x1="63004" y1="90123" x2="71861" y2="87037"/>
                        <a14:foregroundMark x1="71861" y1="87037" x2="75448" y2="81235"/>
                        <a14:foregroundMark x1="75448" y1="81235" x2="72646" y2="74691"/>
                        <a14:foregroundMark x1="72646" y1="74691" x2="66256" y2="76173"/>
                        <a14:foregroundMark x1="66256" y1="76173" x2="66031" y2="83333"/>
                        <a14:foregroundMark x1="66031" y1="83333" x2="70179" y2="89259"/>
                        <a14:foregroundMark x1="70179" y1="89259" x2="78027" y2="90000"/>
                        <a14:foregroundMark x1="78027" y1="90000" x2="82960" y2="85185"/>
                        <a14:foregroundMark x1="82960" y1="85185" x2="81614" y2="78642"/>
                        <a14:foregroundMark x1="81614" y1="78642" x2="74776" y2="76667"/>
                        <a14:foregroundMark x1="74776" y1="76667" x2="74888" y2="70247"/>
                        <a14:foregroundMark x1="74888" y1="70247" x2="81614" y2="71728"/>
                        <a14:foregroundMark x1="81614" y1="71728" x2="85538" y2="76173"/>
                        <a14:foregroundMark x1="71749" y1="95309" x2="75842" y2="95467"/>
                        <a14:foregroundMark x1="69679" y1="93623" x2="70859" y2="94760"/>
                        <a14:foregroundMark x1="70964" y1="95556" x2="73879" y2="98025"/>
                        <a14:foregroundMark x1="72982" y1="98025" x2="73206" y2="98395"/>
                        <a14:foregroundMark x1="74327" y1="97654" x2="73430" y2="98395"/>
                        <a14:foregroundMark x1="48318" y1="27778" x2="46188" y2="29877"/>
                        <a14:foregroundMark x1="95404" y1="37778" x2="94058" y2="45802"/>
                        <a14:foregroundMark x1="86996" y1="83827" x2="87490" y2="83569"/>
                        <a14:foregroundMark x1="6839" y1="24321" x2="6614" y2="35679"/>
                        <a14:foregroundMark x1="6166" y1="29259" x2="5717" y2="36914"/>
                        <a14:foregroundMark x1="5493" y1="29136" x2="5493" y2="26790"/>
                        <a14:foregroundMark x1="5605" y1="24444" x2="7063" y2="31235"/>
                        <a14:foregroundMark x1="5942" y1="25309" x2="6054" y2="21852"/>
                        <a14:foregroundMark x1="6054" y1="21852" x2="6054" y2="22963"/>
                        <a14:foregroundMark x1="7735" y1="23827" x2="6054" y2="37901"/>
                        <a14:foregroundMark x1="6054" y1="37901" x2="6614" y2="38642"/>
                        <a14:backgroundMark x1="78027" y1="95062" x2="77466" y2="96667"/>
                        <a14:backgroundMark x1="67601" y1="94321" x2="68498" y2="94938"/>
                        <a14:backgroundMark x1="66816" y1="94444" x2="67937" y2="94568"/>
                        <a14:backgroundMark x1="68498" y1="94444" x2="69170" y2="94691"/>
                        <a14:backgroundMark x1="68386" y1="94938" x2="69170" y2="95309"/>
                        <a14:backgroundMark x1="67152" y1="94074" x2="66704" y2="94815"/>
                        <a14:backgroundMark x1="69395" y1="94938" x2="69507" y2="96049"/>
                        <a14:backgroundMark x1="31166" y1="52099" x2="33632" y2="58642"/>
                        <a14:backgroundMark x1="33632" y1="58642" x2="33632" y2="58642"/>
                        <a14:backgroundMark x1="28700" y1="55926" x2="33744" y2="52593"/>
                        <a14:backgroundMark x1="33744" y1="52593" x2="45291" y2="47531"/>
                        <a14:backgroundMark x1="45291" y1="47531" x2="46973" y2="40988"/>
                        <a14:backgroundMark x1="45740" y1="43704" x2="40807" y2="52593"/>
                        <a14:backgroundMark x1="40471" y1="48148" x2="40807" y2="48025"/>
                        <a14:backgroundMark x1="46300" y1="40617" x2="45852" y2="42840"/>
                        <a14:backgroundMark x1="47870" y1="42593" x2="45404" y2="44444"/>
                        <a14:backgroundMark x1="55157" y1="40741" x2="60650" y2="43827"/>
                        <a14:backgroundMark x1="60650" y1="43827" x2="67713" y2="45309"/>
                        <a14:backgroundMark x1="67713" y1="45309" x2="67713" y2="45309"/>
                        <a14:backgroundMark x1="89013" y1="83333" x2="89350" y2="83086"/>
                        <a14:backgroundMark x1="89126" y1="82716" x2="88565" y2="84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173" y="2697031"/>
            <a:ext cx="5351762" cy="4859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1" descr="PP-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Kit phát triển phần cứng mã nguồn mở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787544" y="2698483"/>
            <a:ext cx="6193630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ớng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tới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phát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robot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hành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với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Raspberry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Shield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Arduino Uno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đến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động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độc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lập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(4 DC,6 servo)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chuẩn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WIFI, Bluetooth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truyền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dữ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liệu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mở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rộng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cảm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biến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bị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với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I2C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đ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tiếp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cận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kế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dành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dự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án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mã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mở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VIA( Vietnam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Autonomus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) https://via.makerviet.org/vi/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5F307ED8-2FEB-4100-8FD0-4EE922CA3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2064" r="26786" b="24811"/>
          <a:stretch/>
        </p:blipFill>
        <p:spPr bwMode="auto">
          <a:xfrm>
            <a:off x="7302053" y="2857958"/>
            <a:ext cx="5381868" cy="417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7056F-39DE-4144-A2DC-32B81BFB3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25;p41" descr="PP-05.jpg">
            <a:extLst>
              <a:ext uri="{FF2B5EF4-FFF2-40B4-BE49-F238E27FC236}">
                <a16:creationId xmlns:a16="http://schemas.microsoft.com/office/drawing/2014/main" id="{0E03C1C4-9C42-4865-9F17-E1A0C5C216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Thành phần chính mạch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96E737-57C6-4D0D-8E2D-1FB7CD29F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614" y="3065120"/>
            <a:ext cx="5592951" cy="4747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AD17-821A-4CC7-81AA-18A7BF0CB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2131" y="3199907"/>
            <a:ext cx="5086917" cy="4440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6856A-947F-47A8-BA90-53116E02E6C6}"/>
              </a:ext>
            </a:extLst>
          </p:cNvPr>
          <p:cNvSpPr txBox="1"/>
          <p:nvPr/>
        </p:nvSpPr>
        <p:spPr>
          <a:xfrm>
            <a:off x="2628900" y="79539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Mạch</a:t>
            </a:r>
            <a:r>
              <a:rPr lang="en-US" sz="1800" b="1" i="1" dirty="0"/>
              <a:t> </a:t>
            </a:r>
            <a:r>
              <a:rPr lang="en-US" sz="1800" b="1" i="1" dirty="0" err="1"/>
              <a:t>công</a:t>
            </a:r>
            <a:r>
              <a:rPr lang="en-US" sz="1800" b="1" i="1" dirty="0"/>
              <a:t> </a:t>
            </a:r>
            <a:r>
              <a:rPr lang="en-US" sz="1800" b="1" i="1" dirty="0" err="1"/>
              <a:t>suất</a:t>
            </a:r>
            <a:endParaRPr lang="en-US" sz="18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01780-1646-4DD0-B859-D11353E07A67}"/>
              </a:ext>
            </a:extLst>
          </p:cNvPr>
          <p:cNvSpPr txBox="1"/>
          <p:nvPr/>
        </p:nvSpPr>
        <p:spPr>
          <a:xfrm>
            <a:off x="8831222" y="795394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Mạch</a:t>
            </a:r>
            <a:r>
              <a:rPr lang="en-US" sz="1800" b="1" i="1" dirty="0"/>
              <a:t> </a:t>
            </a:r>
            <a:r>
              <a:rPr lang="en-US" sz="1800" b="1" i="1" dirty="0" err="1"/>
              <a:t>điều</a:t>
            </a:r>
            <a:r>
              <a:rPr lang="en-US" sz="1800" b="1" i="1" dirty="0"/>
              <a:t> </a:t>
            </a:r>
            <a:r>
              <a:rPr lang="en-US" sz="1800" b="1" i="1" dirty="0" err="1"/>
              <a:t>khiển</a:t>
            </a:r>
            <a:endParaRPr lang="en-US" sz="18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669378-5D87-4734-8FC4-F74BD06C7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625;p41" descr="PP-05.jpg">
            <a:extLst>
              <a:ext uri="{FF2B5EF4-FFF2-40B4-BE49-F238E27FC236}">
                <a16:creationId xmlns:a16="http://schemas.microsoft.com/office/drawing/2014/main" id="{5FC14166-E4AC-4CC2-A43C-56AA1F8488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HÌnh ảnh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75A79-8D7F-4819-9D83-61F2606B7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94" t="22348" r="10356" b="18498"/>
          <a:stretch/>
        </p:blipFill>
        <p:spPr>
          <a:xfrm>
            <a:off x="1255594" y="6069985"/>
            <a:ext cx="5690181" cy="3487173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DF4D3B2-B4AF-4620-9BB6-0820A393D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25027" r="19927" b="33160"/>
          <a:stretch/>
        </p:blipFill>
        <p:spPr bwMode="auto">
          <a:xfrm>
            <a:off x="2099936" y="2593268"/>
            <a:ext cx="8068937" cy="33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783FDCE-1F02-4833-A7FD-B6D63C488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1" t="32292" r="29599" b="25833"/>
          <a:stretch/>
        </p:blipFill>
        <p:spPr bwMode="auto">
          <a:xfrm rot="5400000">
            <a:off x="7346530" y="5885168"/>
            <a:ext cx="3467402" cy="38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BD7CD7-B753-412A-BA14-AB062D01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17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823</Words>
  <Application>Microsoft Office PowerPoint</Application>
  <PresentationFormat>Custom</PresentationFormat>
  <Paragraphs>92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Helvetica Neue</vt:lpstr>
      <vt:lpstr>Helvetica Neue Light</vt:lpstr>
      <vt:lpstr>Segoe UI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TỔ CHỨC GIÁO DỤC FPT Hoà Lạc, tháng 10/2020 Người trình bày: TS. Lê Trường Tùng Chủ tịch Hội đồng Trường ĐH FPT</dc:title>
  <dc:creator>AnhTu</dc:creator>
  <cp:lastModifiedBy>AnhTu</cp:lastModifiedBy>
  <cp:revision>32</cp:revision>
  <dcterms:modified xsi:type="dcterms:W3CDTF">2022-05-06T10:24:14Z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4419168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